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1" r:id="rId9"/>
    <p:sldId id="263" r:id="rId10"/>
    <p:sldId id="265" r:id="rId11"/>
    <p:sldId id="266" r:id="rId12"/>
    <p:sldId id="267" r:id="rId13"/>
    <p:sldId id="268" r:id="rId14"/>
    <p:sldId id="273" r:id="rId15"/>
    <p:sldId id="270" r:id="rId16"/>
    <p:sldId id="271" r:id="rId17"/>
    <p:sldId id="272" r:id="rId18"/>
    <p:sldId id="274" r:id="rId19"/>
    <p:sldId id="275" r:id="rId20"/>
    <p:sldId id="276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8" r:id="rId36"/>
    <p:sldId id="299" r:id="rId37"/>
    <p:sldId id="297" r:id="rId38"/>
    <p:sldId id="300" r:id="rId39"/>
    <p:sldId id="301" r:id="rId40"/>
    <p:sldId id="302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277" r:id="rId50"/>
    <p:sldId id="280" r:id="rId51"/>
    <p:sldId id="281" r:id="rId52"/>
  </p:sldIdLst>
  <p:sldSz cx="9144000" cy="6858000" type="screen4x3"/>
  <p:notesSz cx="6858000" cy="9144000"/>
  <p:embeddedFontLst>
    <p:embeddedFont>
      <p:font typeface="Cabin" panose="020B0803050202020004" pitchFamily="34" charset="0"/>
      <p:regular r:id="rId53"/>
      <p:bold r:id="rId54"/>
      <p:italic r:id="rId55"/>
      <p:boldItalic r:id="rId56"/>
    </p:embeddedFont>
    <p:embeddedFont>
      <p:font typeface="Segoe UI" panose="020B0502040204020203" pitchFamily="34" charset="0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4" autoAdjust="0"/>
    <p:restoredTop sz="94660"/>
  </p:normalViewPr>
  <p:slideViewPr>
    <p:cSldViewPr snapToGrid="0">
      <p:cViewPr varScale="1">
        <p:scale>
          <a:sx n="97" d="100"/>
          <a:sy n="97" d="100"/>
        </p:scale>
        <p:origin x="12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10" Type="http://schemas.openxmlformats.org/officeDocument/2006/relationships/image" Target="../media/image52.emf"/><Relationship Id="rId4" Type="http://schemas.openxmlformats.org/officeDocument/2006/relationships/image" Target="../media/image49.png"/><Relationship Id="rId9" Type="http://schemas.microsoft.com/office/2007/relationships/hdphoto" Target="../media/hdphoto8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microsoft.com/office/2007/relationships/hdphoto" Target="../media/hdphoto9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4.png"/><Relationship Id="rId7" Type="http://schemas.openxmlformats.org/officeDocument/2006/relationships/image" Target="../media/image61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0.png"/><Relationship Id="rId4" Type="http://schemas.microsoft.com/office/2007/relationships/hdphoto" Target="../media/hdphoto9.wdp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condition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Glucocorticoids cause muscle </a:t>
            </a:r>
            <a:r>
              <a:rPr lang="en-US" dirty="0" smtClean="0"/>
              <a:t>loss</a:t>
            </a:r>
          </a:p>
          <a:p>
            <a:r>
              <a:rPr lang="en-US" dirty="0" smtClean="0"/>
              <a:t>In </a:t>
            </a:r>
            <a:r>
              <a:rPr lang="en-US" dirty="0"/>
              <a:t>males, this loss of muscle is associated with moderate </a:t>
            </a:r>
            <a:r>
              <a:rPr lang="en-US" dirty="0" smtClean="0"/>
              <a:t>hypoandrogenism</a:t>
            </a:r>
          </a:p>
          <a:p>
            <a:r>
              <a:rPr lang="en-US" dirty="0" smtClean="0"/>
              <a:t>Testosterone </a:t>
            </a:r>
            <a:r>
              <a:rPr lang="en-US" dirty="0"/>
              <a:t>supplementation reduce the loss of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Safer </a:t>
            </a:r>
            <a:r>
              <a:rPr lang="en-US" dirty="0"/>
              <a:t>alternatives to testosterone are needed</a:t>
            </a:r>
          </a:p>
        </p:txBody>
      </p:sp>
    </p:spTree>
    <p:extLst>
      <p:ext uri="{BB962C8B-B14F-4D97-AF65-F5344CB8AC3E}">
        <p14:creationId xmlns:p14="http://schemas.microsoft.com/office/powerpoint/2010/main" val="339143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nitrogen.</a:t>
            </a:r>
          </a:p>
          <a:p>
            <a:r>
              <a:rPr lang="en-US" dirty="0" smtClean="0"/>
              <a:t>Rodents are best.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684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5" y="4592044"/>
            <a:ext cx="7556685" cy="186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represent seven-day 10 mg/kg cortisone on adult male rats</a:t>
            </a:r>
          </a:p>
          <a:p>
            <a:pPr algn="r"/>
            <a:r>
              <a:rPr lang="en-US" dirty="0" smtClean="0"/>
              <a:t>(Goldberg, JBC, 1969).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50040"/>
              <a:ext cx="4579188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4572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4572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4572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-1362853" y="2793762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n-lt"/>
              </a:rPr>
              <a:t>V</a:t>
            </a:r>
            <a:endParaRPr lang="en-US" altLang="en-US" sz="16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-1385514" y="3307911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1362853" y="3819504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solidFill>
                  <a:srgbClr val="00B050"/>
                </a:solidFill>
                <a:latin typeface="+mn-lt"/>
              </a:rPr>
              <a:t>D+T</a:t>
            </a:r>
            <a:endParaRPr lang="en-US" altLang="en-US" sz="1600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weight time course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  <p:sp>
        <p:nvSpPr>
          <p:cNvPr id="9" name="Up Arrow 8"/>
          <p:cNvSpPr/>
          <p:nvPr/>
        </p:nvSpPr>
        <p:spPr>
          <a:xfrm>
            <a:off x="2627819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4238523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7287221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different kind of time course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composition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Future directions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" y="1650470"/>
            <a:ext cx="9144000" cy="5040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muscles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216" y="1650470"/>
            <a:ext cx="430887" cy="1602170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gastrocnemius (g)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686236" y="3550749"/>
            <a:ext cx="430887" cy="1239827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levator ani (g)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06215" y="3530039"/>
            <a:ext cx="430887" cy="1281248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quadriceps (g)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686236" y="1862002"/>
            <a:ext cx="430887" cy="1179105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triceps br. (g)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06215" y="5182948"/>
            <a:ext cx="430887" cy="1255344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tibialis ant. (g)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881286" y="2550053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JCI, 1995).</a:t>
              </a:r>
              <a:endParaRPr lang="en-US" sz="1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3156958"/>
            <a:ext cx="3677265" cy="1502001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76335" y="1828900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J </a:t>
              </a:r>
              <a:r>
                <a:rPr lang="en-US" sz="1400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5746367" y="1378238"/>
            <a:ext cx="15727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Caveats:</a:t>
            </a:r>
            <a:endParaRPr lang="en-US" sz="2000"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46367" y="6457890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Indirect studies (microarray, molecular markers) in glucocorticoid myopathy.</a:t>
            </a:r>
          </a:p>
          <a:p>
            <a:r>
              <a:rPr lang="en-US" dirty="0" smtClean="0"/>
              <a:t>Anti-proteolytic in rescue of castration (Serra, Sandor et al., 2012).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E3 ligases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55" y="1334010"/>
            <a:ext cx="7995945" cy="5486400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8" y="1825625"/>
            <a:ext cx="7640683" cy="4351338"/>
          </a:xfrm>
        </p:spPr>
      </p:pic>
      <p:sp>
        <p:nvSpPr>
          <p:cNvPr id="5" name="Rectangle 4"/>
          <p:cNvSpPr/>
          <p:nvPr/>
        </p:nvSpPr>
        <p:spPr>
          <a:xfrm>
            <a:off x="4118418" y="615800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461250" y="6158010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775586" y="615801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49776" y="226050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9777" y="436952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Autophagy-related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Cathepsin L activity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mechanisms</a:t>
            </a:r>
          </a:p>
          <a:p>
            <a:pPr lvl="1"/>
            <a:r>
              <a:rPr lang="en-US" dirty="0" smtClean="0"/>
              <a:t>expression of the decoy IL1R-II</a:t>
            </a:r>
          </a:p>
          <a:p>
            <a:pPr lvl="1"/>
            <a:r>
              <a:rPr lang="en-US" dirty="0" smtClean="0"/>
              <a:t>macrophage 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loss.</a:t>
            </a:r>
            <a:endParaRPr lang="en-US" dirty="0"/>
          </a:p>
          <a:p>
            <a:pPr marL="0" indent="0">
              <a:buNone/>
            </a:pPr>
            <a:r>
              <a:rPr lang="en-US" sz="2600" dirty="0"/>
              <a:t>*</a:t>
            </a:r>
            <a:r>
              <a:rPr lang="en-US" sz="2600" dirty="0" smtClean="0"/>
              <a:t>Mineralocorticoid.</a:t>
            </a:r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LC3 isoforms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496329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496328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411750"/>
            <a:ext cx="4140596" cy="414074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067618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</a:t>
            </a:r>
            <a:endParaRPr lang="en-US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43310"/>
              </p:ext>
            </p:extLst>
          </p:nvPr>
        </p:nvGraphicFramePr>
        <p:xfrm>
          <a:off x="187554" y="3033859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lum bright="30000" contras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807258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807259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4E-BP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2217" y="6491462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could not explain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effects of Dexa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effects of 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57150" y="5368648"/>
            <a:ext cx="46291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Akt desensitization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2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 of permanent and conditional actions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8209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582619" y="6550223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42" y="2435120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5594" y="549801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Upstream of Foxo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IGF-I / Akt / Foxo signaling.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mediators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Akt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Levator ani Akt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basal IGF-I and Foxo signals.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IGF-I / Akt / Foxo signaling.</a:t>
            </a:r>
          </a:p>
          <a:p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49084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?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880705" y="4168695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145973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839119" y="2577358"/>
            <a:ext cx="560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DM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831374" y="2935886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2924786"/>
            <a:ext cx="1645924" cy="1097282"/>
          </a:xfrm>
          <a:prstGeom prst="rect">
            <a:avLst/>
          </a:prstGeom>
        </p:spPr>
      </p:pic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204726" y="4891024"/>
            <a:ext cx="1022737" cy="143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4797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5783759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99469" y="4616820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6187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5776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2" grpId="0"/>
      <p:bldP spid="115" grpId="0"/>
      <p:bldP spid="1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“Some” translation component?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839119" y="2577358"/>
            <a:ext cx="560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DM</a:t>
            </a: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 vitro evidence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839119" y="2577358"/>
            <a:ext cx="560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DM</a:t>
            </a: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839119" y="3253427"/>
            <a:ext cx="560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DM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752804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120979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752804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120979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56" y="3771402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135232" y="4595901"/>
            <a:ext cx="11393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(rel. u.)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5908756" y="4700229"/>
            <a:ext cx="327616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Androgen </a:t>
            </a:r>
            <a:r>
              <a:rPr lang="en-US" dirty="0"/>
              <a:t>- glucocorticoid  natural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Muscle loss is ampler in males</a:t>
            </a:r>
          </a:p>
          <a:p>
            <a:r>
              <a:rPr lang="en-US" dirty="0" smtClean="0"/>
              <a:t>Males </a:t>
            </a:r>
            <a:r>
              <a:rPr lang="en-US" dirty="0"/>
              <a:t>with hypercortisolism have lower </a:t>
            </a:r>
            <a:r>
              <a:rPr lang="en-US" dirty="0" smtClean="0"/>
              <a:t>testosterone</a:t>
            </a:r>
          </a:p>
          <a:p>
            <a:r>
              <a:rPr lang="en-US" dirty="0" smtClean="0"/>
              <a:t>… but females </a:t>
            </a:r>
            <a:r>
              <a:rPr lang="en-US" dirty="0"/>
              <a:t>with hypercortisolism have </a:t>
            </a:r>
            <a:r>
              <a:rPr lang="en-US" dirty="0" smtClean="0"/>
              <a:t>hirsutism</a:t>
            </a:r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Androgen </a:t>
            </a:r>
            <a:r>
              <a:rPr lang="en-US" dirty="0" smtClean="0"/>
              <a:t>muscle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hypothesis</a:t>
            </a:r>
          </a:p>
          <a:p>
            <a:r>
              <a:rPr lang="en-US" dirty="0" smtClean="0"/>
              <a:t>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HIV+, COPD*, heart failure</a:t>
            </a:r>
            <a:r>
              <a:rPr lang="en-US" dirty="0" smtClean="0"/>
              <a:t>*</a:t>
            </a:r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component</a:t>
            </a:r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of glucocorticoid  - testosterone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decades as part of standard of care.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r>
              <a:rPr lang="en-US" dirty="0" smtClean="0"/>
              <a:t>How?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4312</TotalTime>
  <Words>1376</Words>
  <Application>Microsoft Office PowerPoint</Application>
  <PresentationFormat>On-screen Show (4:3)</PresentationFormat>
  <Paragraphs>424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Cabin</vt:lpstr>
      <vt:lpstr>Arial</vt:lpstr>
      <vt:lpstr>Droid Sans Fallback</vt:lpstr>
      <vt:lpstr>Times New Roman</vt:lpstr>
      <vt:lpstr>Segoe UI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“Some” translation component?</vt:lpstr>
      <vt:lpstr>Therapeutic approaches to GM</vt:lpstr>
      <vt:lpstr>Androgen - glucocorticoid  natural interaction</vt:lpstr>
      <vt:lpstr>Androgen muscle protection</vt:lpstr>
      <vt:lpstr>Studies of glucocorticoid  - testosterone interaction</vt:lpstr>
      <vt:lpstr>Medical condition</vt:lpstr>
      <vt:lpstr>Animal models</vt:lpstr>
      <vt:lpstr>Rats respond to glucocorticoids</vt:lpstr>
      <vt:lpstr>Mice respond to glucocorticoids</vt:lpstr>
      <vt:lpstr>Rat muscles are protected by testosterone co-administration</vt:lpstr>
      <vt:lpstr>First hypothesis</vt:lpstr>
      <vt:lpstr>In vivo test</vt:lpstr>
      <vt:lpstr>Body weight time course</vt:lpstr>
      <vt:lpstr>A different kind of time course</vt:lpstr>
      <vt:lpstr>Body composition</vt:lpstr>
      <vt:lpstr>Individual muscles</vt:lpstr>
      <vt:lpstr>Conclusion so far</vt:lpstr>
      <vt:lpstr>Metabolic mechanisms of Dexa</vt:lpstr>
      <vt:lpstr>Protein synthesis and Dexa</vt:lpstr>
      <vt:lpstr>Testosterone effect on atrophying muscle</vt:lpstr>
      <vt:lpstr>Second hypothesis</vt:lpstr>
      <vt:lpstr>E3 ligases</vt:lpstr>
      <vt:lpstr>Chymotrypsin-like activity</vt:lpstr>
      <vt:lpstr>Autophagy-related genes</vt:lpstr>
      <vt:lpstr>Cathepsin L activity</vt:lpstr>
      <vt:lpstr>Gastrocnemius LC3 isoforms</vt:lpstr>
      <vt:lpstr>Calpain activity</vt:lpstr>
      <vt:lpstr>Translation regulators</vt:lpstr>
      <vt:lpstr>4E-BP</vt:lpstr>
      <vt:lpstr>Conclusions so far</vt:lpstr>
      <vt:lpstr>Transcriptional effects of Dexa</vt:lpstr>
      <vt:lpstr>More transcriptional effects of Dexa</vt:lpstr>
      <vt:lpstr>Insulin signaling</vt:lpstr>
      <vt:lpstr>Akt desensitization</vt:lpstr>
      <vt:lpstr>Combination of permanent and conditional actions</vt:lpstr>
      <vt:lpstr>Testosterone mechanisms</vt:lpstr>
      <vt:lpstr>Upstream of Foxo</vt:lpstr>
      <vt:lpstr>Third hypothesis</vt:lpstr>
      <vt:lpstr>Transcriptional mediators</vt:lpstr>
      <vt:lpstr>IGF-I</vt:lpstr>
      <vt:lpstr>Gastrocnemius Akt</vt:lpstr>
      <vt:lpstr>Levator ani Akt</vt:lpstr>
      <vt:lpstr>Conclusions so far</vt:lpstr>
      <vt:lpstr>Hypotheses</vt:lpstr>
      <vt:lpstr>In vitro model</vt:lpstr>
      <vt:lpstr>In vitro model</vt:lpstr>
      <vt:lpstr>More in vitro evidence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164</cp:revision>
  <dcterms:created xsi:type="dcterms:W3CDTF">2015-07-04T16:17:21Z</dcterms:created>
  <dcterms:modified xsi:type="dcterms:W3CDTF">2015-07-08T21:27:12Z</dcterms:modified>
</cp:coreProperties>
</file>